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74" r:id="rId5"/>
    <p:sldId id="275" r:id="rId6"/>
    <p:sldId id="269" r:id="rId7"/>
    <p:sldId id="270" r:id="rId8"/>
    <p:sldId id="271" r:id="rId9"/>
    <p:sldId id="259" r:id="rId10"/>
    <p:sldId id="260" r:id="rId11"/>
    <p:sldId id="262" r:id="rId12"/>
    <p:sldId id="263" r:id="rId13"/>
    <p:sldId id="264" r:id="rId14"/>
    <p:sldId id="265" r:id="rId15"/>
    <p:sldId id="273" r:id="rId16"/>
    <p:sldId id="266" r:id="rId17"/>
    <p:sldId id="277" r:id="rId18"/>
    <p:sldId id="276" r:id="rId19"/>
    <p:sldId id="278" r:id="rId20"/>
    <p:sldId id="267" r:id="rId21"/>
    <p:sldId id="268" r:id="rId22"/>
    <p:sldId id="27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2955"/>
  </p:normalViewPr>
  <p:slideViewPr>
    <p:cSldViewPr snapToGrid="0" snapToObjects="1">
      <p:cViewPr>
        <p:scale>
          <a:sx n="96" d="100"/>
          <a:sy n="96" d="100"/>
        </p:scale>
        <p:origin x="62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5175A0-29FB-CC4D-B47C-2A7D7BBC0F75}" type="datetimeFigureOut">
              <a:rPr lang="en-US" smtClean="0"/>
              <a:t>4/28/17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D95D82-5515-BF4C-9491-A1F11EA96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646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Andrew</a:t>
            </a:r>
          </a:p>
          <a:p>
            <a:r>
              <a:rPr lang="en-US" dirty="0" smtClean="0"/>
              <a:t>Use Case </a:t>
            </a:r>
            <a:r>
              <a:rPr lang="mr-IN" dirty="0" smtClean="0"/>
              <a:t>–</a:t>
            </a:r>
            <a:r>
              <a:rPr lang="en-US" dirty="0" smtClean="0"/>
              <a:t> level 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59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Robert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531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Robert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47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Robert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686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Kolten</a:t>
            </a:r>
          </a:p>
          <a:p>
            <a:r>
              <a:rPr lang="en-US" dirty="0" smtClean="0"/>
              <a:t>State</a:t>
            </a:r>
            <a:r>
              <a:rPr lang="en-US" baseline="0" dirty="0" smtClean="0"/>
              <a:t> machine diagram </a:t>
            </a:r>
            <a:r>
              <a:rPr lang="mr-IN" baseline="0" dirty="0" smtClean="0"/>
              <a:t>–</a:t>
            </a:r>
            <a:r>
              <a:rPr lang="en-US" baseline="0" dirty="0" smtClean="0"/>
              <a:t> level 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62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Kolten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580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Kolten</a:t>
            </a:r>
          </a:p>
          <a:p>
            <a:r>
              <a:rPr lang="en-US" dirty="0" smtClean="0"/>
              <a:t>Add Event Activity Diagram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Level 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19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Andrew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8870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Andrew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0943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Andrew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643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Kolten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040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239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Kolten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822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Andrew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660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062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327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11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996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Andrew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84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Robert</a:t>
            </a:r>
          </a:p>
          <a:p>
            <a:r>
              <a:rPr lang="en-US" dirty="0" smtClean="0"/>
              <a:t>Block Diagram </a:t>
            </a:r>
            <a:r>
              <a:rPr lang="mr-IN" dirty="0" smtClean="0"/>
              <a:t>–</a:t>
            </a:r>
            <a:r>
              <a:rPr lang="en-US" dirty="0" smtClean="0"/>
              <a:t> Level 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03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Andrew</a:t>
            </a:r>
          </a:p>
          <a:p>
            <a:r>
              <a:rPr lang="en-US" dirty="0" smtClean="0"/>
              <a:t>Class Diagram- Level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952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920C7-A5C2-1440-9BF0-D4E808E8DEC1}" type="datetime1">
              <a:rPr lang="en-US" smtClean="0"/>
              <a:t>4/28/17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2FFE9-4EB7-ED4C-AA0B-0216627692DD}" type="datetime1">
              <a:rPr lang="en-US" smtClean="0"/>
              <a:t>4/28/17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C2350-298D-A348-80DE-50A82EEC887E}" type="datetime1">
              <a:rPr lang="en-US" smtClean="0"/>
              <a:t>4/28/17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00AA9-43E1-2845-8C1A-1E82DC475D44}" type="datetime1">
              <a:rPr lang="en-US" smtClean="0"/>
              <a:t>4/28/17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F6933-2E19-D841-9A9E-A9EA1DB0272E}" type="datetime1">
              <a:rPr lang="en-US" smtClean="0"/>
              <a:t>4/28/17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F71B7-72CB-5345-B7D3-9B82E7004AD6}" type="datetime1">
              <a:rPr lang="en-US" smtClean="0"/>
              <a:t>4/28/17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4AB54-43A4-BF4C-B6EE-2208A827F7B2}" type="datetime1">
              <a:rPr lang="en-US" smtClean="0"/>
              <a:t>4/28/17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9FFC-FEC3-E742-B92A-FA93B15A5C93}" type="datetime1">
              <a:rPr lang="en-US" smtClean="0"/>
              <a:t>4/28/17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20899-3B3B-6C45-87CE-5E3E79335010}" type="datetime1">
              <a:rPr lang="en-US" smtClean="0"/>
              <a:t>4/28/17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2205A-4C42-534B-BE2A-9EAB602B350D}" type="datetime1">
              <a:rPr lang="en-US" smtClean="0"/>
              <a:t>4/28/17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A12A9-D85F-B14D-9B10-FB12B2A61283}" type="datetime1">
              <a:rPr lang="en-US" smtClean="0"/>
              <a:t>4/28/17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DA08B-8E31-A64C-BA2D-F9F04FF42DA6}" type="datetime1">
              <a:rPr lang="en-US" smtClean="0"/>
              <a:t>4/28/17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D105-F7B2-6F49-9F34-CF1820CC2E82}" type="datetime1">
              <a:rPr lang="en-US" smtClean="0"/>
              <a:t>4/28/17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4B2B1-A6E1-6148-A365-CF5454BC2BC0}" type="datetime1">
              <a:rPr lang="en-US" smtClean="0"/>
              <a:t>4/28/17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73727-539D-D943-9E65-DDEF8482D5FF}" type="datetime1">
              <a:rPr lang="en-US" smtClean="0"/>
              <a:t>4/28/17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F2FB4-8E4A-2A4A-A2C7-0C102B41DC43}" type="datetime1">
              <a:rPr lang="en-US" smtClean="0"/>
              <a:t>4/28/17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84F0-8C05-F74B-ABF3-A5ACF0281C60}" type="datetime1">
              <a:rPr lang="en-US" smtClean="0"/>
              <a:t>4/28/17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D26DB175-302F-834F-A105-01947AA7D0FC}" type="datetime1">
              <a:rPr lang="en-US" smtClean="0"/>
              <a:t>4/28/17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428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swers.microsoft.com/" TargetMode="External"/><Relationship Id="rId4" Type="http://schemas.openxmlformats.org/officeDocument/2006/relationships/hyperlink" Target="http://www.stackoverflow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Calendar App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3694375"/>
            <a:ext cx="10591799" cy="75402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By: Andrew Sverdrup, Kolten Leffler, Nick DiPinto, Robert Velarde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866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6283" y="481806"/>
            <a:ext cx="2628761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Class </a:t>
            </a:r>
            <a:r>
              <a:rPr lang="en-US" dirty="0" smtClean="0"/>
              <a:t>Diagram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884"/>
          <a:stretch/>
        </p:blipFill>
        <p:spPr>
          <a:xfrm>
            <a:off x="2274849" y="0"/>
            <a:ext cx="9917151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-2098963" y="6356349"/>
            <a:ext cx="2743200" cy="365125"/>
          </a:xfrm>
        </p:spPr>
        <p:txBody>
          <a:bodyPr/>
          <a:lstStyle/>
          <a:p>
            <a:fld id="{60902612-E4EB-9142-856E-DA6AD599BBBD}" type="slidenum">
              <a:rPr lang="en-US" sz="1800" smtClean="0"/>
              <a:t>10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7344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2716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33210" y="474585"/>
            <a:ext cx="3436340" cy="132556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Add Event ISD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Level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>
                <a:solidFill>
                  <a:schemeClr val="bg1"/>
                </a:solidFill>
              </a:rPr>
              <a:t>11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603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25203"/>
          <a:stretch/>
        </p:blipFill>
        <p:spPr>
          <a:xfrm>
            <a:off x="0" y="-7078"/>
            <a:ext cx="12192000" cy="68650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0184" y="474728"/>
            <a:ext cx="3181816" cy="132556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Modify </a:t>
            </a:r>
            <a:r>
              <a:rPr lang="en-US" dirty="0">
                <a:solidFill>
                  <a:schemeClr val="bg1"/>
                </a:solidFill>
              </a:rPr>
              <a:t>Event ISD </a:t>
            </a:r>
            <a:r>
              <a:rPr lang="mr-IN" dirty="0">
                <a:solidFill>
                  <a:schemeClr val="bg1"/>
                </a:solidFill>
              </a:rPr>
              <a:t>–</a:t>
            </a:r>
            <a:r>
              <a:rPr lang="en-US" dirty="0">
                <a:solidFill>
                  <a:schemeClr val="bg1"/>
                </a:solidFill>
              </a:rPr>
              <a:t> Level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>
                <a:solidFill>
                  <a:schemeClr val="bg1"/>
                </a:solidFill>
              </a:rPr>
              <a:t>12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677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27154"/>
          <a:stretch/>
        </p:blipFill>
        <p:spPr>
          <a:xfrm>
            <a:off x="0" y="0"/>
            <a:ext cx="12192000" cy="68622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7093" y="500062"/>
            <a:ext cx="3114908" cy="132556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Delete </a:t>
            </a:r>
            <a:r>
              <a:rPr lang="en-US" dirty="0">
                <a:solidFill>
                  <a:schemeClr val="bg1"/>
                </a:solidFill>
              </a:rPr>
              <a:t>Event ISD </a:t>
            </a:r>
            <a:r>
              <a:rPr lang="mr-IN" dirty="0">
                <a:solidFill>
                  <a:schemeClr val="bg1"/>
                </a:solidFill>
              </a:rPr>
              <a:t>–</a:t>
            </a:r>
            <a:r>
              <a:rPr lang="en-US" dirty="0">
                <a:solidFill>
                  <a:schemeClr val="bg1"/>
                </a:solidFill>
              </a:rPr>
              <a:t> Level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>
                <a:solidFill>
                  <a:schemeClr val="bg1"/>
                </a:solidFill>
              </a:rPr>
              <a:t>13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391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53" y="0"/>
            <a:ext cx="10177475" cy="685800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92491" y="6328641"/>
            <a:ext cx="2743200" cy="365125"/>
          </a:xfrm>
        </p:spPr>
        <p:txBody>
          <a:bodyPr/>
          <a:lstStyle/>
          <a:p>
            <a:fld id="{60902612-E4EB-9142-856E-DA6AD599BBBD}" type="slidenum">
              <a:rPr lang="en-US" sz="1800" smtClean="0"/>
              <a:t>14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28828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968"/>
            <a:ext cx="12192000" cy="621138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/>
              <a:t>15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271507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/>
              <a:t>16</a:t>
            </a:fld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6563"/>
            <a:ext cx="12192000" cy="545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50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9100" y="2623415"/>
            <a:ext cx="10515600" cy="1325563"/>
          </a:xfrm>
        </p:spPr>
        <p:txBody>
          <a:bodyPr/>
          <a:lstStyle/>
          <a:p>
            <a:pPr algn="ctr"/>
            <a:r>
              <a:rPr lang="en-US" smtClean="0"/>
              <a:t>Prototype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11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2" y="0"/>
            <a:ext cx="10720306" cy="6858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>
                <a:solidFill>
                  <a:schemeClr val="bg1"/>
                </a:solidFill>
              </a:rPr>
              <a:t>18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218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437" y="-7281"/>
            <a:ext cx="9516335" cy="686528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>
                <a:solidFill>
                  <a:schemeClr val="tx1"/>
                </a:solidFill>
              </a:rPr>
              <a:t>19</a:t>
            </a:fld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7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2401641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Use Case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641" y="-13494"/>
            <a:ext cx="9790359" cy="687149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-2046249" y="6384059"/>
            <a:ext cx="2743200" cy="365125"/>
          </a:xfrm>
        </p:spPr>
        <p:txBody>
          <a:bodyPr/>
          <a:lstStyle/>
          <a:p>
            <a:fld id="{60902612-E4EB-9142-856E-DA6AD599BBBD}" type="slidenum">
              <a:rPr lang="en-US" sz="1800" smtClean="0"/>
              <a:t>2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97244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287" y="0"/>
            <a:ext cx="9931426" cy="684762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956963" y="6314786"/>
            <a:ext cx="2743200" cy="365125"/>
          </a:xfrm>
        </p:spPr>
        <p:txBody>
          <a:bodyPr/>
          <a:lstStyle/>
          <a:p>
            <a:fld id="{60902612-E4EB-9142-856E-DA6AD599BBBD}" type="slidenum">
              <a:rPr lang="en-US" sz="1800" smtClean="0"/>
              <a:t>20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95050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000" y="0"/>
            <a:ext cx="10062673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943109" y="6334919"/>
            <a:ext cx="2743200" cy="365125"/>
          </a:xfrm>
        </p:spPr>
        <p:txBody>
          <a:bodyPr/>
          <a:lstStyle/>
          <a:p>
            <a:fld id="{60902612-E4EB-9142-856E-DA6AD599BBBD}" type="slidenum">
              <a:rPr lang="en-US" sz="1800" smtClean="0"/>
              <a:t>21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057712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24891"/>
            <a:ext cx="4549698" cy="1325563"/>
          </a:xfrm>
        </p:spPr>
        <p:txBody>
          <a:bodyPr>
            <a:normAutofit fontScale="90000"/>
          </a:bodyPr>
          <a:lstStyle/>
          <a:p>
            <a:r>
              <a:rPr lang="en-US" smtClean="0">
                <a:solidFill>
                  <a:schemeClr val="bg1"/>
                </a:solidFill>
              </a:rPr>
              <a:t>Deployment Diagram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>
                <a:solidFill>
                  <a:schemeClr val="bg1"/>
                </a:solidFill>
              </a:rPr>
              <a:t>22</a:t>
            </a:fld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212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Capability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The application shall display dates in a monthly format.</a:t>
            </a:r>
          </a:p>
          <a:p>
            <a:pPr lvl="0"/>
            <a:r>
              <a:rPr lang="en-US" dirty="0"/>
              <a:t>The application shall display an event list for a date upon user request.</a:t>
            </a:r>
          </a:p>
          <a:p>
            <a:pPr lvl="0"/>
            <a:r>
              <a:rPr lang="en-US" dirty="0"/>
              <a:t>The application shall display event information for an event upon user request.</a:t>
            </a:r>
          </a:p>
          <a:p>
            <a:pPr lvl="0"/>
            <a:r>
              <a:rPr lang="en-US" dirty="0"/>
              <a:t>Event information shall consist of an event title, start time (time and date), end time (time and date), and any additional notes about the </a:t>
            </a:r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/>
              <a:t>3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5119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Capability Requirements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574878"/>
            <a:ext cx="10233800" cy="4803620"/>
          </a:xfrm>
        </p:spPr>
        <p:txBody>
          <a:bodyPr>
            <a:noAutofit/>
          </a:bodyPr>
          <a:lstStyle/>
          <a:p>
            <a:pPr lvl="0"/>
            <a:r>
              <a:rPr lang="en-US" sz="2400" dirty="0"/>
              <a:t>The application shall send reminders to users concerning upcoming events using the following mediums:</a:t>
            </a:r>
          </a:p>
          <a:p>
            <a:pPr lvl="1"/>
            <a:r>
              <a:rPr lang="en-US" dirty="0"/>
              <a:t>email</a:t>
            </a:r>
          </a:p>
          <a:p>
            <a:pPr lvl="1"/>
            <a:r>
              <a:rPr lang="en-US" dirty="0"/>
              <a:t>SMS text message</a:t>
            </a:r>
          </a:p>
          <a:p>
            <a:pPr lvl="1"/>
            <a:r>
              <a:rPr lang="en-US" dirty="0"/>
              <a:t>OS notification</a:t>
            </a:r>
          </a:p>
          <a:p>
            <a:pPr lvl="0"/>
            <a:r>
              <a:rPr lang="en-US" sz="2400" dirty="0"/>
              <a:t>The application shall add, remove, or edit an event upon user request.</a:t>
            </a:r>
          </a:p>
          <a:p>
            <a:pPr lvl="0"/>
            <a:r>
              <a:rPr lang="en-US" sz="2400" dirty="0"/>
              <a:t>The application shall display all events in a category upon user request</a:t>
            </a:r>
            <a:r>
              <a:rPr lang="en-US" sz="2400" dirty="0" smtClean="0"/>
              <a:t>.</a:t>
            </a:r>
          </a:p>
          <a:p>
            <a:pPr lvl="0"/>
            <a:r>
              <a:rPr lang="en-US" sz="2400" dirty="0" smtClean="0"/>
              <a:t>The </a:t>
            </a:r>
            <a:r>
              <a:rPr lang="en-US" sz="2400" dirty="0"/>
              <a:t>application shall export calendars and events to a .</a:t>
            </a:r>
            <a:r>
              <a:rPr lang="en-US" sz="2400" dirty="0" err="1"/>
              <a:t>ics</a:t>
            </a:r>
            <a:r>
              <a:rPr lang="en-US" sz="2400" dirty="0"/>
              <a:t> file upon user request.</a:t>
            </a:r>
          </a:p>
          <a:p>
            <a:pPr lvl="0"/>
            <a:r>
              <a:rPr lang="en-US" sz="2400" dirty="0"/>
              <a:t>The application shall allow users to import events from Facebook to the calendar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/>
              <a:t>4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31918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Capability Requirements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lvl="0"/>
            <a:r>
              <a:rPr lang="en-US" dirty="0"/>
              <a:t>The application shall import .</a:t>
            </a:r>
            <a:r>
              <a:rPr lang="en-US" dirty="0" err="1"/>
              <a:t>ics</a:t>
            </a:r>
            <a:r>
              <a:rPr lang="en-US" dirty="0"/>
              <a:t> files containing event information to the calendar upon user request.</a:t>
            </a:r>
          </a:p>
          <a:p>
            <a:pPr lvl="0"/>
            <a:r>
              <a:rPr lang="en-US" dirty="0"/>
              <a:t>The application shall display the date, time, and title for each reminder scheduled within the next 7 days on the applications home screen. </a:t>
            </a:r>
          </a:p>
          <a:p>
            <a:pPr lvl="0"/>
            <a:r>
              <a:rPr lang="en-US" dirty="0"/>
              <a:t>The application shall display the title and start time for each event scheduled for the current day inside the applications home screen. </a:t>
            </a:r>
          </a:p>
          <a:p>
            <a:pPr lvl="0"/>
            <a:r>
              <a:rPr lang="en-US" dirty="0"/>
              <a:t>The application home screen shall highlight the current day inside the calendar.</a:t>
            </a:r>
          </a:p>
          <a:p>
            <a:pPr lvl="0"/>
            <a:r>
              <a:rPr lang="en-US" dirty="0"/>
              <a:t>The application home screen shall allow users to change the current month displayed on the home screen.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/>
              <a:t>5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7004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The application shall run on the following operating systems.</a:t>
            </a:r>
          </a:p>
          <a:p>
            <a:pPr lvl="1"/>
            <a:r>
              <a:rPr lang="en-US" dirty="0"/>
              <a:t>Windows 7/10</a:t>
            </a:r>
          </a:p>
          <a:p>
            <a:pPr lvl="1"/>
            <a:r>
              <a:rPr lang="en-US" dirty="0"/>
              <a:t>Mac OS X</a:t>
            </a:r>
          </a:p>
          <a:p>
            <a:pPr lvl="1"/>
            <a:r>
              <a:rPr lang="en-US" dirty="0"/>
              <a:t>Linux</a:t>
            </a:r>
          </a:p>
          <a:p>
            <a:pPr lvl="0"/>
            <a:r>
              <a:rPr lang="en-US" dirty="0"/>
              <a:t>The system needs at least 1 GB of RAM.</a:t>
            </a:r>
          </a:p>
          <a:p>
            <a:pPr lvl="0"/>
            <a:r>
              <a:rPr lang="en-US" dirty="0"/>
              <a:t>The system needs a CPU of </a:t>
            </a:r>
            <a:r>
              <a:rPr lang="en-US" dirty="0" smtClean="0"/>
              <a:t>i3 or </a:t>
            </a:r>
            <a:r>
              <a:rPr lang="en-US" dirty="0"/>
              <a:t>better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/>
              <a:t>6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0744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dirty="0"/>
              <a:t>The application shall import and export .</a:t>
            </a:r>
            <a:r>
              <a:rPr lang="en-US" dirty="0" err="1"/>
              <a:t>ics</a:t>
            </a:r>
            <a:r>
              <a:rPr lang="en-US" dirty="0"/>
              <a:t> files not exceeding a size of 10 MB</a:t>
            </a:r>
            <a:r>
              <a:rPr lang="en-US" baseline="30000" dirty="0"/>
              <a:t>1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The application shall use no more than 200 MB of RAM</a:t>
            </a:r>
            <a:r>
              <a:rPr lang="en-US" baseline="30000" dirty="0"/>
              <a:t>2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The size of the application shall not exceed 100 MB of storage</a:t>
            </a:r>
            <a:r>
              <a:rPr lang="en-US" baseline="30000" dirty="0"/>
              <a:t>3</a:t>
            </a:r>
            <a:r>
              <a:rPr lang="en-US" dirty="0"/>
              <a:t>.</a:t>
            </a:r>
          </a:p>
          <a:p>
            <a:endParaRPr lang="en-US" sz="2200" b="1" dirty="0" smtClean="0"/>
          </a:p>
          <a:p>
            <a:r>
              <a:rPr lang="en-US" sz="2200" b="1" dirty="0" smtClean="0"/>
              <a:t>Footnotes</a:t>
            </a:r>
            <a:r>
              <a:rPr lang="en-US" sz="2200" b="1" dirty="0"/>
              <a:t>:</a:t>
            </a:r>
            <a:endParaRPr lang="en-US" sz="2200" dirty="0"/>
          </a:p>
          <a:p>
            <a:pPr lvl="0"/>
            <a:r>
              <a:rPr lang="en-US" sz="2200" dirty="0"/>
              <a:t>Value found from research that was readily available from </a:t>
            </a:r>
            <a:r>
              <a:rPr lang="en-US" sz="2200" u="sng" dirty="0">
                <a:hlinkClick r:id="rId3"/>
              </a:rPr>
              <a:t>www.answers.microsoft.com</a:t>
            </a:r>
            <a:r>
              <a:rPr lang="en-US" sz="2200" dirty="0"/>
              <a:t> </a:t>
            </a:r>
          </a:p>
          <a:p>
            <a:pPr lvl="0"/>
            <a:r>
              <a:rPr lang="en-US" sz="2200" dirty="0"/>
              <a:t>Value found from research that was readily available from </a:t>
            </a:r>
            <a:r>
              <a:rPr lang="en-US" sz="2200" u="sng" dirty="0">
                <a:hlinkClick r:id="rId4"/>
              </a:rPr>
              <a:t>www.stackoverflow.com</a:t>
            </a:r>
            <a:endParaRPr lang="en-US" sz="2200" dirty="0"/>
          </a:p>
          <a:p>
            <a:pPr lvl="0"/>
            <a:r>
              <a:rPr lang="en-US" sz="2200" dirty="0"/>
              <a:t>Value found from comparing to application size of Calendar application on Mac laptop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/>
              <a:t>7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14445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Use Case to Req. Tracing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478" y="1033742"/>
            <a:ext cx="9393044" cy="582425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/>
              <a:t>8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08775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3613"/>
            <a:ext cx="487767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Block </a:t>
            </a:r>
            <a:r>
              <a:rPr lang="en-US" dirty="0" smtClean="0"/>
              <a:t>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670" y="0"/>
            <a:ext cx="7314330" cy="68580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-1988127" y="6342495"/>
            <a:ext cx="2743200" cy="365125"/>
          </a:xfrm>
        </p:spPr>
        <p:txBody>
          <a:bodyPr/>
          <a:lstStyle/>
          <a:p>
            <a:fld id="{60902612-E4EB-9142-856E-DA6AD599BBBD}" type="slidenum">
              <a:rPr lang="en-US" sz="1800" smtClean="0"/>
              <a:t>9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041532461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228</TotalTime>
  <Words>508</Words>
  <Application>Microsoft Macintosh PowerPoint</Application>
  <PresentationFormat>Widescreen</PresentationFormat>
  <Paragraphs>115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Corbel</vt:lpstr>
      <vt:lpstr>Mangal</vt:lpstr>
      <vt:lpstr>Arial</vt:lpstr>
      <vt:lpstr>Depth</vt:lpstr>
      <vt:lpstr>Calendar App</vt:lpstr>
      <vt:lpstr>Use Case </vt:lpstr>
      <vt:lpstr>Capability Requirements</vt:lpstr>
      <vt:lpstr>Capability Requirements cont.</vt:lpstr>
      <vt:lpstr>Capability Requirements cont.</vt:lpstr>
      <vt:lpstr>System Requirements</vt:lpstr>
      <vt:lpstr>Performance Requirements</vt:lpstr>
      <vt:lpstr>Use Case to Req. Tracing</vt:lpstr>
      <vt:lpstr>Block Diagram</vt:lpstr>
      <vt:lpstr>Class Diagram</vt:lpstr>
      <vt:lpstr>Add Event ISD – Level 2</vt:lpstr>
      <vt:lpstr>Modify Event ISD – Level 2</vt:lpstr>
      <vt:lpstr>Delete Event ISD – Level 2</vt:lpstr>
      <vt:lpstr>PowerPoint Presentation</vt:lpstr>
      <vt:lpstr>PowerPoint Presentation</vt:lpstr>
      <vt:lpstr>PowerPoint Presentation</vt:lpstr>
      <vt:lpstr>Prototype</vt:lpstr>
      <vt:lpstr>PowerPoint Presentation</vt:lpstr>
      <vt:lpstr>PowerPoint Presentation</vt:lpstr>
      <vt:lpstr>PowerPoint Presentation</vt:lpstr>
      <vt:lpstr>PowerPoint Presentation</vt:lpstr>
      <vt:lpstr>Deployment Diagram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Calendar App</dc:title>
  <dc:creator>Andrew Sverdrup</dc:creator>
  <cp:lastModifiedBy>Andrew Sverdrup</cp:lastModifiedBy>
  <cp:revision>39</cp:revision>
  <dcterms:created xsi:type="dcterms:W3CDTF">2017-04-28T16:31:18Z</dcterms:created>
  <dcterms:modified xsi:type="dcterms:W3CDTF">2017-04-29T05:30:38Z</dcterms:modified>
</cp:coreProperties>
</file>